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8"/>
  </p:notesMasterIdLst>
  <p:sldIdLst>
    <p:sldId id="257" r:id="rId2"/>
    <p:sldId id="258" r:id="rId3"/>
    <p:sldId id="264" r:id="rId4"/>
    <p:sldId id="271" r:id="rId5"/>
    <p:sldId id="272" r:id="rId6"/>
    <p:sldId id="277" r:id="rId7"/>
    <p:sldId id="278" r:id="rId8"/>
    <p:sldId id="276" r:id="rId9"/>
    <p:sldId id="279" r:id="rId10"/>
    <p:sldId id="280" r:id="rId11"/>
    <p:sldId id="263" r:id="rId12"/>
    <p:sldId id="265" r:id="rId13"/>
    <p:sldId id="266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43B6-84B4-4DF4-86C7-F1934050461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EAED-D910-4B19-90BD-49595C0CA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3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CEAED-D910-4B19-90BD-49595C0CAB2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300534-D8B7-4EEC-988A-67FFD0BE687C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archive.gov.tatarstan.ru/magazine/go/anonymous/main/?path=mg:/numbers/2009_2/&amp;allsec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s://youtu.be/kCN3XI7MfLk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russiantourism.ru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ssia.travel/objects/313335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uzeitet.ru/item/492045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google.ru" TargetMode="External"/><Relationship Id="rId2" Type="http://schemas.openxmlformats.org/officeDocument/2006/relationships/hyperlink" Target="https://realnoevremya.ru/articles/58696-istoriya-odnoy-usadby-imenie-dvoryanskogo-roda-molostvovyh-vtetyushah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hyperlink" Target="g%20https:/realnoevremya.ru/articles/58696-istoriya-odnoy-usadby-imenie-dvoryanskogo-roda-molostvovyh-vtetyushah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lib.shpl.ru/ru/nodes/1988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usneb.ru/catalog/000199_000009_003692933" TargetMode="Externa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vk.com/wall-19658335_2128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14" y="571480"/>
            <a:ext cx="7072330" cy="71439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</a:rPr>
              <a:t>    </a:t>
            </a:r>
            <a:br>
              <a:rPr lang="ru-RU" sz="2000" dirty="0" smtClean="0">
                <a:effectLst/>
              </a:rPr>
            </a:br>
            <a: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  </a:t>
            </a:r>
            <a:b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 smtClean="0">
                <a:latin typeface="Calibri" pitchFamily="34" charset="0"/>
                <a:cs typeface="Calibri" pitchFamily="34" charset="0"/>
              </a:rPr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614364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1538" y="571480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«Дворянская усадьба В.Г. </a:t>
            </a:r>
            <a:r>
              <a:rPr lang="ru-RU" sz="3200" b="1" kern="1300" dirty="0" err="1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Молоствова</a:t>
            </a:r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, </a:t>
            </a:r>
          </a:p>
          <a:p>
            <a:pPr algn="ctr"/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села Долгая Поляна </a:t>
            </a:r>
            <a:r>
              <a:rPr lang="ru-RU" sz="3200" b="1" kern="1300" dirty="0" err="1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Тетюшского</a:t>
            </a:r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 района Республики Татарстан»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учитель\Desktop\дом Молоствовых.jpg"/>
          <p:cNvPicPr>
            <a:picLocks noChangeAspect="1" noChangeArrowheads="1"/>
          </p:cNvPicPr>
          <p:nvPr/>
        </p:nvPicPr>
        <p:blipFill>
          <a:blip r:embed="rId3"/>
          <a:srcRect l="3333" t="7448" r="5000" b="5660"/>
          <a:stretch>
            <a:fillRect/>
          </a:stretch>
        </p:blipFill>
        <p:spPr bwMode="auto">
          <a:xfrm>
            <a:off x="1714480" y="2154848"/>
            <a:ext cx="5715040" cy="398879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28029" y="5897423"/>
            <a:ext cx="38576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kern="1300" dirty="0" smtClean="0">
              <a:solidFill>
                <a:srgbClr val="002060"/>
              </a:solidFill>
            </a:endParaRPr>
          </a:p>
          <a:p>
            <a:pPr algn="r"/>
            <a:r>
              <a:rPr lang="ru-RU" sz="2000" b="1" kern="1300" dirty="0" smtClean="0">
                <a:solidFill>
                  <a:srgbClr val="002060"/>
                </a:solidFill>
                <a:latin typeface="Monotype Corsiva" pitchFamily="66" charset="0"/>
              </a:rPr>
              <a:t>Электронная библиотечная выставка  </a:t>
            </a:r>
            <a:r>
              <a:rPr lang="ru-RU" kern="1300" dirty="0" smtClean="0">
                <a:solidFill>
                  <a:srgbClr val="002060"/>
                </a:solidFill>
              </a:rPr>
              <a:t/>
            </a:r>
            <a:br>
              <a:rPr lang="ru-RU" kern="1300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6387" name="Picture 3" descr="C:\Users\учитель\Desktop\hqdefault.jpg"/>
          <p:cNvPicPr>
            <a:picLocks noChangeAspect="1" noChangeArrowheads="1"/>
          </p:cNvPicPr>
          <p:nvPr/>
        </p:nvPicPr>
        <p:blipFill>
          <a:blip r:embed="rId4" cstate="print"/>
          <a:srcRect l="20313" t="14583" r="18750" b="6250"/>
          <a:stretch>
            <a:fillRect/>
          </a:stretch>
        </p:blipFill>
        <p:spPr bwMode="auto">
          <a:xfrm>
            <a:off x="8286776" y="293055"/>
            <a:ext cx="571504" cy="55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chovek.ru/sites/default/files/styles/oblogka_crop/public/izdanie/1137/oblogka/581388181.jpg?itok=oZQTzyJm&amp;c=48e03bf0f50d9684640279f7a444a51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2990136" cy="428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4744" y="107007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Фролова С.А. «Здесь жизнь из тайников глубин восходит из вершин»: поэтика </a:t>
            </a:r>
            <a:r>
              <a:rPr lang="ru-RU" dirty="0" err="1" smtClean="0"/>
              <a:t>Долгополянской</a:t>
            </a:r>
            <a:r>
              <a:rPr lang="ru-RU" dirty="0" smtClean="0"/>
              <a:t> усадьбы. – Эхо веков, 2009, №2</a:t>
            </a:r>
            <a:r>
              <a:rPr lang="en-US" dirty="0" smtClean="0"/>
              <a:t> (</a:t>
            </a:r>
            <a:r>
              <a:rPr lang="ru-RU" dirty="0" smtClean="0"/>
              <a:t>стр.</a:t>
            </a:r>
            <a:r>
              <a:rPr lang="en-US" dirty="0" smtClean="0"/>
              <a:t>190)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18610"/>
            <a:ext cx="1483251" cy="148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8286744" y="6286700"/>
            <a:ext cx="605736" cy="340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43011" y="24208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данной статье ВЫ немного узнаете о жизни </a:t>
            </a:r>
            <a:r>
              <a:rPr lang="ru-RU" dirty="0" err="1"/>
              <a:t>Молоствовой</a:t>
            </a:r>
            <a:r>
              <a:rPr lang="ru-RU" dirty="0"/>
              <a:t> Е.В.,  о её семье, выясните, как повлияли события 1917 года на жизнь </a:t>
            </a:r>
            <a:r>
              <a:rPr lang="ru-RU" dirty="0" err="1"/>
              <a:t>Е.В.Молоствовой</a:t>
            </a:r>
            <a:r>
              <a:rPr lang="ru-RU" dirty="0"/>
              <a:t>, узнаете историю усадьбы в Долгой Поляне, познакомитесь некоторыми стихами из «Элегии памяти В. Г. </a:t>
            </a:r>
            <a:r>
              <a:rPr lang="ru-RU" dirty="0" err="1"/>
              <a:t>Молоствова</a:t>
            </a:r>
            <a:r>
              <a:rPr lang="ru-RU" dirty="0"/>
              <a:t>» Б. В. </a:t>
            </a:r>
            <a:r>
              <a:rPr lang="ru-RU" dirty="0" err="1"/>
              <a:t>Бера</a:t>
            </a:r>
            <a:r>
              <a:rPr lang="ru-RU" dirty="0"/>
              <a:t>, отрывками из поэтического сборника Б. В. </a:t>
            </a:r>
            <a:r>
              <a:rPr lang="ru-RU" dirty="0" err="1"/>
              <a:t>Бера</a:t>
            </a:r>
            <a:r>
              <a:rPr lang="ru-RU" dirty="0"/>
              <a:t> «Акварели зимы».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3031501"/>
            <a:ext cx="3600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https://youtu.be/kCN3XI7MfLk</a:t>
            </a:r>
            <a:endParaRPr lang="ru-RU" dirty="0"/>
          </a:p>
        </p:txBody>
      </p:sp>
      <p:pic>
        <p:nvPicPr>
          <p:cNvPr id="5122" name="Picture 2" descr="C:\Users\учитель\Desktop\Молоствовы ки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2708920"/>
            <a:ext cx="2357454" cy="23574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6720" y="692696"/>
            <a:ext cx="628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Неожиданная Россия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Усадьба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8244408" y="6299226"/>
            <a:ext cx="45739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8316416" y="6432868"/>
            <a:ext cx="504056" cy="308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3" action="ppaction://hlinkfile"/>
          </p:cNvPr>
          <p:cNvPicPr/>
          <p:nvPr/>
        </p:nvPicPr>
        <p:blipFill>
          <a:blip r:embed="rId4"/>
          <a:stretch>
            <a:fillRect/>
          </a:stretch>
        </p:blipFill>
        <p:spPr>
          <a:xfrm rot="16200000">
            <a:off x="450036" y="1972703"/>
            <a:ext cx="4516958" cy="4714908"/>
          </a:xfrm>
          <a:prstGeom prst="rect">
            <a:avLst/>
          </a:prstGeom>
        </p:spPr>
      </p:pic>
      <p:pic>
        <p:nvPicPr>
          <p:cNvPr id="7169" name="Picture 1" descr="C:\Users\учитель\Desktop\загруженное (3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6096" y="2558789"/>
            <a:ext cx="3542736" cy="35427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46309" y="494395"/>
            <a:ext cx="7358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Как готовился В. Г.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 первому  приезду жены в усадьбу?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1537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опросы викторины: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1. Назовите фамилию, имя и отчество хозяина имении?</a:t>
            </a:r>
          </a:p>
          <a:p>
            <a:pPr marL="457200" indent="-457200"/>
            <a:r>
              <a:rPr lang="ru-RU" sz="2000" b="1" dirty="0" smtClean="0"/>
              <a:t>    Владимир Германович </a:t>
            </a:r>
            <a:r>
              <a:rPr lang="ru-RU" sz="2000" b="1" dirty="0" err="1" smtClean="0"/>
              <a:t>Молоствов</a:t>
            </a:r>
            <a:endParaRPr lang="ru-RU" sz="2000" b="1" dirty="0" smtClean="0"/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2. Назовите фамилию, имя и отчество хозяйки  имении?</a:t>
            </a:r>
          </a:p>
          <a:p>
            <a:pPr marL="457200" indent="-457200"/>
            <a:r>
              <a:rPr lang="ru-RU" sz="2000" b="1" dirty="0" smtClean="0"/>
              <a:t>    Елизавета Владимировна (Бер) </a:t>
            </a:r>
            <a:r>
              <a:rPr lang="ru-RU" sz="2000" b="1" dirty="0" err="1" smtClean="0"/>
              <a:t>Молоствова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3. Назовите в каком районе Республики Татарстан и местности расположено имение? </a:t>
            </a:r>
          </a:p>
          <a:p>
            <a:pPr marL="457200" indent="-457200"/>
            <a:r>
              <a:rPr lang="ru-RU" sz="2000" b="1" dirty="0" smtClean="0"/>
              <a:t>   </a:t>
            </a:r>
            <a:r>
              <a:rPr lang="ru-RU" sz="2000" b="1" dirty="0" err="1" smtClean="0"/>
              <a:t>Тетюшский</a:t>
            </a:r>
            <a:r>
              <a:rPr lang="ru-RU" sz="2000" b="1" dirty="0" smtClean="0"/>
              <a:t> район, деревня Долгая Поляна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4. Какая река протекает рядом с усадьбой?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/>
              <a:t>Волга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5. Сколько языков в совершенстве знала хозяйка усадьбы?</a:t>
            </a:r>
          </a:p>
          <a:p>
            <a:pPr marL="457200" indent="-457200"/>
            <a:r>
              <a:rPr lang="ru-RU" sz="2000" dirty="0" smtClean="0"/>
              <a:t>    </a:t>
            </a:r>
            <a:r>
              <a:rPr lang="ru-RU" sz="2000" b="1" dirty="0" smtClean="0"/>
              <a:t>Русский, французский, немецкий, английский, итальянский  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6. Как называется родник в имении сейчас?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/>
              <a:t>Елизавета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7. Как называется дерево, дотронувшись до которого, можно загадать желание и сколько ему лет?  </a:t>
            </a:r>
          </a:p>
          <a:p>
            <a:pPr marL="457200" indent="-457200"/>
            <a:r>
              <a:rPr lang="ru-RU" sz="2000" b="1" dirty="0" smtClean="0"/>
              <a:t>   Горно-алтайская ель, 129 лет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8. Что олицетворяло гигантское  дерево посаженное владельцами усадьбы?</a:t>
            </a:r>
          </a:p>
          <a:p>
            <a:pPr marL="457200" indent="-457200"/>
            <a:r>
              <a:rPr lang="ru-RU" sz="2000" b="1" dirty="0" smtClean="0"/>
              <a:t>   Символ крепости семейных уз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244408" y="6453336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учитель\Desktop\1070663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70724"/>
            <a:ext cx="7620000" cy="48138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285728"/>
            <a:ext cx="8501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очему эту зону рядом с усадьбой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называют аномальной?  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                                  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4" name="Стрелка вниз 3">
            <a:hlinkClick r:id="rId3"/>
          </p:cNvPr>
          <p:cNvSpPr/>
          <p:nvPr/>
        </p:nvSpPr>
        <p:spPr>
          <a:xfrm rot="19792404">
            <a:off x="3673649" y="1192457"/>
            <a:ext cx="500561" cy="43841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учитель\Desktop\загруженное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1772816"/>
            <a:ext cx="1409700" cy="1409700"/>
          </a:xfrm>
          <a:prstGeom prst="rect">
            <a:avLst/>
          </a:prstGeom>
          <a:noFill/>
        </p:spPr>
      </p:pic>
      <p:sp>
        <p:nvSpPr>
          <p:cNvPr id="2" name="Стрелка вправо 1">
            <a:hlinkClick r:id="rId5" action="ppaction://hlinksldjump"/>
          </p:cNvPr>
          <p:cNvSpPr/>
          <p:nvPr/>
        </p:nvSpPr>
        <p:spPr>
          <a:xfrm>
            <a:off x="8356323" y="6331826"/>
            <a:ext cx="504056" cy="305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9404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Фото и видео галерея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172400" y="630932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3071810"/>
            <a:ext cx="3658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https://muzeitet.ru/item/492045</a:t>
            </a:r>
            <a:endParaRPr lang="ru-RU" dirty="0"/>
          </a:p>
        </p:txBody>
      </p:sp>
      <p:pic>
        <p:nvPicPr>
          <p:cNvPr id="6" name="Picture 2" descr="C:\Users\учитель\Desktop\загруженное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600" y="2348880"/>
            <a:ext cx="3062304" cy="3062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4848" y="1772816"/>
            <a:ext cx="5143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/>
              <a:t>422392</a:t>
            </a:r>
            <a:r>
              <a:rPr lang="ru-RU" sz="2000" b="1" dirty="0"/>
              <a:t> Республика Татарстан, </a:t>
            </a:r>
            <a:endParaRPr lang="ru-RU" sz="2000" b="1" dirty="0" smtClean="0"/>
          </a:p>
          <a:p>
            <a:pPr>
              <a:lnSpc>
                <a:spcPct val="150000"/>
              </a:lnSpc>
            </a:pPr>
            <a:r>
              <a:rPr lang="ru-RU" sz="2000" b="1" dirty="0" err="1" smtClean="0"/>
              <a:t>Тетюшский</a:t>
            </a:r>
            <a:r>
              <a:rPr lang="ru-RU" sz="2000" b="1" dirty="0" smtClean="0"/>
              <a:t> </a:t>
            </a:r>
            <a:r>
              <a:rPr lang="ru-RU" sz="2000" b="1" dirty="0"/>
              <a:t>район</a:t>
            </a:r>
            <a:r>
              <a:rPr lang="ru-RU" sz="2000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/>
              <a:t> </a:t>
            </a:r>
            <a:r>
              <a:rPr lang="ru-RU" sz="2000" b="1" dirty="0"/>
              <a:t>д</a:t>
            </a:r>
            <a:r>
              <a:rPr lang="ru-RU" sz="2000" b="1" dirty="0" smtClean="0"/>
              <a:t>. Долгая </a:t>
            </a:r>
            <a:r>
              <a:rPr lang="ru-RU" sz="2000" b="1" dirty="0"/>
              <a:t>Поляна</a:t>
            </a:r>
            <a:r>
              <a:rPr lang="ru-RU" sz="2000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/>
              <a:t> </a:t>
            </a:r>
            <a:r>
              <a:rPr lang="ru-RU" sz="2000" b="1" dirty="0"/>
              <a:t>ул</a:t>
            </a:r>
            <a:r>
              <a:rPr lang="ru-RU" sz="2000" b="1" dirty="0" smtClean="0"/>
              <a:t>. Солнечная</a:t>
            </a:r>
            <a:r>
              <a:rPr lang="ru-RU" sz="2000" b="1" dirty="0"/>
              <a:t>, д.31</a:t>
            </a:r>
          </a:p>
          <a:p>
            <a:pPr>
              <a:lnSpc>
                <a:spcPct val="150000"/>
              </a:lnSpc>
            </a:pPr>
            <a:endParaRPr lang="ru-RU" sz="2000" b="1" dirty="0" smtClean="0"/>
          </a:p>
          <a:p>
            <a:pPr>
              <a:lnSpc>
                <a:spcPct val="150000"/>
              </a:lnSpc>
            </a:pPr>
            <a:r>
              <a:rPr lang="ru-RU" sz="2000" b="1" dirty="0" smtClean="0"/>
              <a:t>Телефон</a:t>
            </a:r>
            <a:r>
              <a:rPr lang="ru-RU" sz="2000" b="1" dirty="0"/>
              <a:t> - 89297230058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23628" y="836712"/>
            <a:ext cx="6804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Визитка дворянской усадьбы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8028384" y="6381328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sz="half" idx="4294967295"/>
          </p:nvPr>
        </p:nvSpPr>
        <p:spPr>
          <a:xfrm>
            <a:off x="539552" y="941941"/>
            <a:ext cx="8286808" cy="5544616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dirty="0" smtClean="0">
                <a:solidFill>
                  <a:srgbClr val="002060"/>
                </a:solidFill>
                <a:hlinkClick r:id="rId2" action="ppaction://hlinksldjump"/>
              </a:rPr>
              <a:t>«Уголок старинный» на карте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3" action="ppaction://hlinksldjump"/>
              </a:rPr>
              <a:t>Усадьба </a:t>
            </a:r>
            <a:r>
              <a:rPr lang="ru-RU" sz="5100" b="1" dirty="0" err="1" smtClean="0">
                <a:solidFill>
                  <a:srgbClr val="002060"/>
                </a:solidFill>
                <a:hlinkClick r:id="rId3" action="ppaction://hlinksldjump"/>
              </a:rPr>
              <a:t>Молоствовых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hlinkClick r:id="rId4" action="ppaction://hlinksldjump"/>
              </a:rPr>
              <a:t>«История одной усадьбы: имение дворянского рода </a:t>
            </a:r>
            <a:r>
              <a:rPr lang="ru-RU" sz="5100" b="1" dirty="0" err="1" smtClean="0">
                <a:hlinkClick r:id="rId4" action="ppaction://hlinksldjump"/>
              </a:rPr>
              <a:t>Молоствовых</a:t>
            </a:r>
            <a:r>
              <a:rPr lang="ru-RU" sz="5100" b="1" dirty="0" smtClean="0">
                <a:hlinkClick r:id="rId4" action="ppaction://hlinksldjump"/>
              </a:rPr>
              <a:t> в Тетюшах» </a:t>
            </a:r>
            <a:endParaRPr lang="ru-RU" sz="5100" b="1" dirty="0" smtClean="0"/>
          </a:p>
          <a:p>
            <a:r>
              <a:rPr lang="ru-RU" sz="5100" b="1" dirty="0" smtClean="0">
                <a:hlinkClick r:id="rId5" action="ppaction://hlinksldjump"/>
              </a:rPr>
              <a:t>Книга хозяйки усадьбы</a:t>
            </a:r>
            <a:endParaRPr lang="ru-RU" sz="5100" b="1" dirty="0" smtClean="0"/>
          </a:p>
          <a:p>
            <a:r>
              <a:rPr lang="ru-RU" sz="5100" b="1" dirty="0" smtClean="0">
                <a:hlinkClick r:id="rId6" action="ppaction://hlinksldjump"/>
              </a:rPr>
              <a:t>Родословная  </a:t>
            </a:r>
            <a:r>
              <a:rPr lang="ru-RU" sz="5100" b="1" dirty="0" err="1" smtClean="0">
                <a:hlinkClick r:id="rId6" action="ppaction://hlinksldjump"/>
              </a:rPr>
              <a:t>Молоствовых</a:t>
            </a:r>
            <a:endParaRPr lang="ru-RU" sz="5100" b="1" dirty="0" smtClean="0"/>
          </a:p>
          <a:p>
            <a:r>
              <a:rPr lang="ru-RU" sz="5100" b="1" dirty="0" smtClean="0">
                <a:hlinkClick r:id="rId7" action="ppaction://hlinksldjump"/>
              </a:rPr>
              <a:t>Есть на Волге городок…</a:t>
            </a:r>
            <a:endParaRPr lang="ru-RU" sz="5100" b="1" dirty="0" smtClean="0"/>
          </a:p>
          <a:p>
            <a:r>
              <a:rPr lang="ru-RU" sz="5100" b="1" dirty="0" smtClean="0">
                <a:hlinkClick r:id="rId8" action="ppaction://hlinksldjump"/>
              </a:rPr>
              <a:t>Живое наследие памяти</a:t>
            </a:r>
            <a:endParaRPr lang="ru-RU" sz="5100" b="1" dirty="0" smtClean="0"/>
          </a:p>
          <a:p>
            <a:r>
              <a:rPr lang="ru-RU" sz="5100" b="1" dirty="0" smtClean="0">
                <a:hlinkClick r:id="rId9" action="ppaction://hlinksldjump"/>
              </a:rPr>
              <a:t>«Эхо веков»</a:t>
            </a:r>
            <a:endParaRPr lang="ru-RU" sz="5100" b="1" dirty="0" smtClean="0"/>
          </a:p>
          <a:p>
            <a:r>
              <a:rPr lang="ru-RU" sz="5100" b="1" dirty="0" smtClean="0">
                <a:solidFill>
                  <a:srgbClr val="002060"/>
                </a:solidFill>
                <a:hlinkClick r:id="rId10" action="ppaction://hlinksldjump"/>
              </a:rPr>
              <a:t>Фильм «Неожиданная Россия  Усадьба </a:t>
            </a:r>
            <a:r>
              <a:rPr lang="ru-RU" sz="5100" b="1" dirty="0" err="1" smtClean="0">
                <a:solidFill>
                  <a:srgbClr val="002060"/>
                </a:solidFill>
                <a:hlinkClick r:id="rId10" action="ppaction://hlinksldjump"/>
              </a:rPr>
              <a:t>Молоствовых</a:t>
            </a:r>
            <a:r>
              <a:rPr lang="ru-RU" sz="5100" b="1" dirty="0" smtClean="0">
                <a:solidFill>
                  <a:srgbClr val="002060"/>
                </a:solidFill>
                <a:hlinkClick r:id="rId10" action="ppaction://hlinksldjump"/>
              </a:rPr>
              <a:t>»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1" action="ppaction://hlinksldjump"/>
              </a:rPr>
              <a:t>Облако слов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2" action="ppaction://hlinksldjump"/>
              </a:rPr>
              <a:t>Викторина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3" action="ppaction://hlinksldjump"/>
              </a:rPr>
              <a:t>Аномальная зона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4" action="ppaction://hlinksldjump"/>
              </a:rPr>
              <a:t>Фото и видео галерея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5" action="ppaction://hlinksldjump"/>
              </a:rPr>
              <a:t>Визитка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endParaRPr lang="ru-RU" sz="51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357166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Нажми , чтобы узнать 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4707" t="34180" r="28074" b="10156"/>
          <a:stretch>
            <a:fillRect/>
          </a:stretch>
        </p:blipFill>
        <p:spPr bwMode="auto">
          <a:xfrm>
            <a:off x="482398" y="1153932"/>
            <a:ext cx="7865700" cy="521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42184" y="338549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Уголок старинный…» на карте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читель\Desktop\422e380b9a62b88d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124744"/>
            <a:ext cx="7848872" cy="5301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00232" y="214290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anose="03010101010201010101" pitchFamily="66" charset="0"/>
              </a:rPr>
              <a:t>Усадьба </a:t>
            </a:r>
            <a:r>
              <a:rPr lang="ru-RU" sz="3200" b="1" dirty="0" err="1" smtClean="0">
                <a:latin typeface="Monotype Corsiva" panose="03010101010201010101" pitchFamily="66" charset="0"/>
              </a:rPr>
              <a:t>Молоствовых</a:t>
            </a:r>
            <a:endParaRPr lang="ru-RU" sz="3200" b="1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332656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200" b="0" dirty="0" smtClean="0">
                <a:latin typeface="+mn-lt"/>
              </a:rPr>
              <a:t/>
            </a:r>
            <a:br>
              <a:rPr lang="ru-RU" sz="2200" b="0" dirty="0" smtClean="0">
                <a:latin typeface="+mn-lt"/>
              </a:rPr>
            </a:br>
            <a:r>
              <a:rPr lang="ru-RU" sz="2200" b="0" dirty="0" smtClean="0">
                <a:latin typeface="+mn-lt"/>
              </a:rPr>
              <a:t/>
            </a:r>
            <a:br>
              <a:rPr lang="ru-RU" sz="2200" b="0" dirty="0" smtClean="0">
                <a:latin typeface="+mn-lt"/>
              </a:rPr>
            </a:br>
            <a:r>
              <a:rPr lang="ru-RU" sz="2200" b="0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История одной усадьбы: имение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дворянского рода </a:t>
            </a:r>
            <a:r>
              <a:rPr lang="ru-RU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Тетюшах» </a:t>
            </a:r>
            <a:r>
              <a:rPr lang="ru-RU" sz="36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0"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8543956" cy="470916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sz="4400" dirty="0" smtClean="0"/>
              <a:t>«Построили его </a:t>
            </a:r>
            <a:r>
              <a:rPr lang="ru-RU" sz="4400" dirty="0" err="1" smtClean="0"/>
              <a:t>Молоствовы</a:t>
            </a:r>
            <a:r>
              <a:rPr lang="ru-RU" sz="4400" dirty="0" smtClean="0"/>
              <a:t> на высоком месте, там, где начинается долгий спуск к Волге и открывается широкий вид на реку.</a:t>
            </a:r>
          </a:p>
          <a:p>
            <a:pPr fontAlgn="base"/>
            <a:r>
              <a:rPr lang="ru-RU" sz="4400" dirty="0" smtClean="0"/>
              <a:t> «Особняк </a:t>
            </a:r>
            <a:r>
              <a:rPr lang="ru-RU" sz="4400" dirty="0" err="1" smtClean="0"/>
              <a:t>Молоствовых</a:t>
            </a:r>
            <a:r>
              <a:rPr lang="ru-RU" sz="4400" dirty="0" smtClean="0"/>
              <a:t> напоминает средневековый замок в миниатюре и представляет собой двухэтажное прямоугольное в плане здание. </a:t>
            </a:r>
          </a:p>
          <a:p>
            <a:pPr fontAlgn="base"/>
            <a:r>
              <a:rPr lang="ru-RU" sz="4400" dirty="0" smtClean="0"/>
              <a:t>Дом представляет собой памятник архитектуры периода эклектики с элементами псевдоготики».</a:t>
            </a:r>
          </a:p>
          <a:p>
            <a:pPr fontAlgn="base"/>
            <a:r>
              <a:rPr lang="ru-RU" sz="4400" dirty="0" smtClean="0"/>
              <a:t>Дом кажется простым лишь на первый взгляд, он полон секретов. Например, из его окон </a:t>
            </a:r>
            <a:r>
              <a:rPr lang="ru-RU" sz="4400" dirty="0" err="1" smtClean="0"/>
              <a:t>Молоствовы</a:t>
            </a:r>
            <a:r>
              <a:rPr lang="ru-RU" sz="4400" dirty="0" smtClean="0"/>
              <a:t> могли видеть огни в доме родственников в селе Три Озера на противоположном берегу Волги» </a:t>
            </a:r>
          </a:p>
          <a:p>
            <a:pPr fontAlgn="base">
              <a:buNone/>
            </a:pPr>
            <a:endParaRPr lang="ru-RU" sz="2900" dirty="0" smtClean="0"/>
          </a:p>
          <a:p>
            <a:pPr fontAlgn="base">
              <a:buNone/>
            </a:pPr>
            <a:r>
              <a:rPr lang="ru-RU" sz="2900" dirty="0" smtClean="0"/>
              <a:t>                                                                                                                    </a:t>
            </a:r>
            <a:r>
              <a:rPr lang="ru-RU" sz="2900" dirty="0" smtClean="0">
                <a:hlinkClick r:id="rId2"/>
              </a:rPr>
              <a:t>Автор  публикации Наталия Федорова</a:t>
            </a:r>
            <a:endParaRPr lang="ru-RU" sz="2900" dirty="0" smtClean="0"/>
          </a:p>
          <a:p>
            <a:pPr fontAlgn="base">
              <a:buNone/>
            </a:pPr>
            <a:endParaRPr lang="ru-RU" sz="2900" dirty="0" smtClean="0">
              <a:hlinkClick r:id="rId3" action="ppaction://hlinkfile"/>
            </a:endParaRPr>
          </a:p>
          <a:p>
            <a:pPr fontAlgn="base">
              <a:buNone/>
            </a:pPr>
            <a:r>
              <a:rPr lang="ru-RU" dirty="0" smtClean="0">
                <a:hlinkClick r:id="rId4"/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172400" y="6237312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Книга,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Молоствовой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Елизаветой Владимировной, 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хозяйкой усадьбы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 descr="http://elib.shpl.ru/system/pages/019/547/72/images/small/853d71d36ab2d647cfe08bb8310437e96c85eb32.jpg?1436447643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27363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00824" y="2213260"/>
            <a:ext cx="498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Молоствова</a:t>
            </a:r>
            <a:r>
              <a:rPr lang="ru-RU" sz="2000" b="1" dirty="0"/>
              <a:t> Е.В. Солдатские письма. / Е.В. </a:t>
            </a:r>
            <a:r>
              <a:rPr lang="ru-RU" sz="2000" b="1" dirty="0" err="1"/>
              <a:t>Молоствова</a:t>
            </a:r>
            <a:r>
              <a:rPr lang="ru-RU" sz="2000" b="1" dirty="0"/>
              <a:t> – Казань,1917 - 98с</a:t>
            </a:r>
            <a:r>
              <a:rPr lang="ru-RU" sz="2000" b="1" dirty="0" smtClean="0"/>
              <a:t>. </a:t>
            </a:r>
            <a:r>
              <a:rPr lang="ru-RU" sz="2000" dirty="0" smtClean="0"/>
              <a:t>- </a:t>
            </a:r>
            <a:r>
              <a:rPr lang="ru-RU" sz="2000" dirty="0" err="1" smtClean="0"/>
              <a:t>Содерж</a:t>
            </a:r>
            <a:r>
              <a:rPr lang="ru-RU" sz="2000" dirty="0" smtClean="0"/>
              <a:t>.: Введение; Из писем с пути; Впечатления похода и первых боев; Зимние бои; Жизнь в окопах и др.</a:t>
            </a:r>
            <a:endParaRPr lang="ru-RU" sz="2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http://elib.shpl.ru/ru/nodes/19883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http://elib.shpl.ru/ru/nodes/19883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0824" y="4801425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8172400" y="616530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Здесь вы можете узнать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родословную </a:t>
            </a: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 descr="Родословная Молоствовых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49302"/>
            <a:ext cx="2880320" cy="380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667553" y="2276872"/>
            <a:ext cx="49292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 И.Н. Родословная </a:t>
            </a:r>
            <a:r>
              <a:rPr lang="ru-RU" sz="2000" dirty="0" err="1" smtClean="0">
                <a:ea typeface="Calibri" pitchFamily="34" charset="0"/>
                <a:cs typeface="Times New Roman" pitchFamily="18" charset="0"/>
              </a:rPr>
              <a:t>Молоствовых</a:t>
            </a: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/ 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И.Н. </a:t>
            </a:r>
            <a:r>
              <a:rPr lang="ru-RU" sz="2000" dirty="0" err="1"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. – СПб: </a:t>
            </a:r>
            <a:r>
              <a:rPr lang="ru-RU" sz="2000" dirty="0" err="1">
                <a:ea typeface="Calibri" pitchFamily="34" charset="0"/>
                <a:cs typeface="Times New Roman" pitchFamily="18" charset="0"/>
              </a:rPr>
              <a:t>Гос.тип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., 1900. – [4], VI, 39с., [1] </a:t>
            </a:r>
            <a:r>
              <a:rPr lang="ru-RU" sz="2000" dirty="0" err="1">
                <a:ea typeface="Calibri" pitchFamily="34" charset="0"/>
                <a:cs typeface="Times New Roman" pitchFamily="18" charset="0"/>
              </a:rPr>
              <a:t>л.ил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6" name="Рисунок 5" descr="C:\Users\gulshashak\Downloads\qrcode_viewer.rusneb.ru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2934" y="4293096"/>
            <a:ext cx="1459230" cy="145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230162" y="6253844"/>
            <a:ext cx="505909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есть на Волге город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783595"/>
            <a:ext cx="3168352" cy="425063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7944" y="2132856"/>
            <a:ext cx="4857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ru-RU" sz="2000" b="1" dirty="0" err="1"/>
              <a:t>Чекмарев</a:t>
            </a:r>
            <a:r>
              <a:rPr lang="ru-RU" sz="2000" b="1" dirty="0"/>
              <a:t> П.А. Есть на Волге </a:t>
            </a:r>
            <a:r>
              <a:rPr lang="ru-RU" sz="2000" b="1" dirty="0" smtClean="0"/>
              <a:t>городок… (Из </a:t>
            </a:r>
            <a:r>
              <a:rPr lang="ru-RU" sz="2000" b="1" dirty="0"/>
              <a:t>прошлого и настоящего города Тетюши и </a:t>
            </a:r>
            <a:r>
              <a:rPr lang="ru-RU" sz="2000" b="1" dirty="0" err="1"/>
              <a:t>Тетюшского</a:t>
            </a:r>
            <a:r>
              <a:rPr lang="ru-RU" sz="2000" b="1" dirty="0"/>
              <a:t> района </a:t>
            </a:r>
            <a:r>
              <a:rPr lang="ru-RU" sz="2000" b="1" dirty="0" smtClean="0"/>
              <a:t>Татарстана)/ </a:t>
            </a:r>
            <a:r>
              <a:rPr lang="ru-RU" sz="2000" b="1" dirty="0"/>
              <a:t>П.А. </a:t>
            </a:r>
            <a:r>
              <a:rPr lang="ru-RU" sz="2000" b="1" dirty="0" err="1"/>
              <a:t>Чекмарев</a:t>
            </a:r>
            <a:r>
              <a:rPr lang="ru-RU" sz="2000" b="1" dirty="0"/>
              <a:t> ; гл. ред. Л.Г. Абрамов, науч. Ред. А.М. </a:t>
            </a:r>
            <a:r>
              <a:rPr lang="ru-RU" sz="2000" b="1" dirty="0" err="1"/>
              <a:t>Залялов</a:t>
            </a:r>
            <a:r>
              <a:rPr lang="ru-RU" sz="2000" b="1" dirty="0"/>
              <a:t>  - Казань</a:t>
            </a:r>
            <a:r>
              <a:rPr lang="ru-RU" sz="2000" b="1"/>
              <a:t>, </a:t>
            </a:r>
            <a:r>
              <a:rPr lang="ru-RU" sz="2000" b="1" smtClean="0"/>
              <a:t>По </a:t>
            </a:r>
            <a:r>
              <a:rPr lang="ru-RU" sz="2000" b="1" dirty="0"/>
              <a:t>городам </a:t>
            </a:r>
            <a:r>
              <a:rPr lang="ru-RU" sz="2000" b="1"/>
              <a:t>и </a:t>
            </a:r>
            <a:r>
              <a:rPr lang="ru-RU" sz="2000" b="1" smtClean="0"/>
              <a:t>весям, </a:t>
            </a:r>
            <a:r>
              <a:rPr lang="ru-RU" sz="2000" b="1" dirty="0"/>
              <a:t>2004- </a:t>
            </a:r>
            <a:r>
              <a:rPr lang="ru-RU" sz="2000" b="1" dirty="0" smtClean="0"/>
              <a:t>400с.,илл. твердый переплет, увеличенный формат.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21429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357166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Есть на Волге городок…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8028384" y="630932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r="57031"/>
          <a:stretch>
            <a:fillRect/>
          </a:stretch>
        </p:blipFill>
        <p:spPr bwMode="auto">
          <a:xfrm>
            <a:off x="274320" y="1268760"/>
            <a:ext cx="3278168" cy="422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067944" y="980728"/>
            <a:ext cx="4572000" cy="70727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dirty="0" smtClean="0"/>
              <a:t>Живое наследие памяти : коллективная монография / </a:t>
            </a:r>
            <a:r>
              <a:rPr lang="ru-RU" b="1" dirty="0" err="1" smtClean="0"/>
              <a:t>науч</a:t>
            </a:r>
            <a:r>
              <a:rPr lang="ru-RU" b="1" dirty="0" smtClean="0"/>
              <a:t>. ред. Д. Я. Романова, отв. ред. Ю. А. </a:t>
            </a:r>
            <a:r>
              <a:rPr lang="ru-RU" b="1" dirty="0" err="1" smtClean="0"/>
              <a:t>Закунов</a:t>
            </a:r>
            <a:r>
              <a:rPr lang="ru-RU" b="1" dirty="0" smtClean="0"/>
              <a:t>. — М. : Институт Наследия, 2020. — 698 </a:t>
            </a:r>
            <a:r>
              <a:rPr lang="ru-RU" b="1" dirty="0" err="1" smtClean="0"/>
              <a:t>c</a:t>
            </a:r>
            <a:r>
              <a:rPr lang="ru-RU" b="1" dirty="0" smtClean="0"/>
              <a:t>. : ил. </a:t>
            </a:r>
          </a:p>
          <a:p>
            <a:pPr>
              <a:lnSpc>
                <a:spcPct val="120000"/>
              </a:lnSpc>
              <a:buNone/>
            </a:pPr>
            <a:endParaRPr lang="ru-RU" b="1" dirty="0" smtClean="0">
              <a:hlinkClick r:id="rId2"/>
            </a:endParaRP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В коллективной монографии представлены исследовательские работы участников просветительского проекта «Живое наследие памяти» и Всероссийской научной конференции «Ценности и образы русского купечества и дворянства конца XIX–XX вв. как историко-культурное наследие России: проблемы актуализации», прошедшей в 2018 году в Институте Наследия.</a:t>
            </a:r>
            <a:endParaRPr lang="en-US" dirty="0" smtClean="0"/>
          </a:p>
          <a:p>
            <a:pPr>
              <a:lnSpc>
                <a:spcPct val="120000"/>
              </a:lnSpc>
              <a:buNone/>
            </a:pPr>
            <a:endParaRPr lang="en-US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</p:txBody>
      </p:sp>
      <p:sp>
        <p:nvSpPr>
          <p:cNvPr id="2" name="Стрелка вправо 1">
            <a:hlinkClick r:id="rId4" action="ppaction://hlinksldjump"/>
          </p:cNvPr>
          <p:cNvSpPr/>
          <p:nvPr/>
        </p:nvSpPr>
        <p:spPr>
          <a:xfrm>
            <a:off x="8100392" y="6240376"/>
            <a:ext cx="539552" cy="3569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823</TotalTime>
  <Words>615</Words>
  <Application>Microsoft Office PowerPoint</Application>
  <PresentationFormat>Экран (4:3)</PresentationFormat>
  <Paragraphs>90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                 </vt:lpstr>
      <vt:lpstr>Презентация PowerPoint</vt:lpstr>
      <vt:lpstr>Презентация PowerPoint</vt:lpstr>
      <vt:lpstr>Презентация PowerPoint</vt:lpstr>
      <vt:lpstr>  «История одной усадьбы: имение  дворянского рода Молоствовых  в Тетюшах»  </vt:lpstr>
      <vt:lpstr>Книга,  Молоствовой  Елизаветой Владимировной,  хозяйкой усадьбы</vt:lpstr>
      <vt:lpstr>Здесь вы можете узнать  родословную Молоствовых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Библиотека</cp:lastModifiedBy>
  <cp:revision>89</cp:revision>
  <dcterms:created xsi:type="dcterms:W3CDTF">2022-02-07T18:25:25Z</dcterms:created>
  <dcterms:modified xsi:type="dcterms:W3CDTF">2022-02-10T13:09:31Z</dcterms:modified>
</cp:coreProperties>
</file>